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  <p:sldId id="257" r:id="rId3"/>
    <p:sldId id="264" r:id="rId4"/>
    <p:sldId id="265" r:id="rId5"/>
    <p:sldId id="259" r:id="rId6"/>
    <p:sldId id="260" r:id="rId7"/>
    <p:sldId id="266" r:id="rId8"/>
    <p:sldId id="267" r:id="rId9"/>
    <p:sldId id="270" r:id="rId10"/>
    <p:sldId id="269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302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7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632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57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99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4706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82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8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909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99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223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58DE5-033F-4093-B475-65DFDA1B82E4}" type="datetimeFigureOut">
              <a:rPr lang="en-US" smtClean="0"/>
              <a:pPr/>
              <a:t>10/1/24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9C4D7AD-3F60-49C9-A651-2EBAEF17E02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12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7"/>
            <a:ext cx="7526338" cy="1370253"/>
          </a:xfrm>
        </p:spPr>
        <p:txBody>
          <a:bodyPr/>
          <a:lstStyle/>
          <a:p>
            <a:r>
              <a:rPr lang="en-US" dirty="0"/>
              <a:t>PSIKOLOGI KONSUMEN </a:t>
            </a:r>
            <a:r>
              <a:rPr lang="en-US" sz="2000" dirty="0"/>
              <a:t>(materi-1)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495799"/>
            <a:ext cx="7772400" cy="315511"/>
          </a:xfrm>
        </p:spPr>
        <p:txBody>
          <a:bodyPr>
            <a:noAutofit/>
          </a:bodyPr>
          <a:lstStyle/>
          <a:p>
            <a:r>
              <a:rPr lang="en-US" sz="1400" dirty="0"/>
              <a:t>Prepared by </a:t>
            </a:r>
            <a:r>
              <a:rPr lang="en-US" sz="1400" dirty="0" err="1"/>
              <a:t>Dra.Bina</a:t>
            </a:r>
            <a:r>
              <a:rPr lang="en-US" sz="1400"/>
              <a:t> </a:t>
            </a:r>
            <a:r>
              <a:rPr lang="en-US" sz="1400" err="1"/>
              <a:t>Dwarawati,M.Si,Psikolog</a:t>
            </a:r>
            <a:endParaRPr lang="en-US" sz="1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A2C26-41D5-D144-ABC2-ED9905BBF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Hal-</a:t>
            </a:r>
            <a:r>
              <a:rPr lang="en-US" err="1"/>
              <a:t>hal</a:t>
            </a:r>
            <a:r>
              <a:rPr lang="en-US"/>
              <a:t> yang </a:t>
            </a:r>
            <a:r>
              <a:rPr lang="en-US" err="1"/>
              <a:t>perlu</a:t>
            </a:r>
            <a:r>
              <a:rPr lang="en-US"/>
              <a:t> </a:t>
            </a:r>
            <a:r>
              <a:rPr lang="en-US" err="1"/>
              <a:t>diperhatikan</a:t>
            </a:r>
            <a:r>
              <a:rPr lang="en-US"/>
              <a:t> </a:t>
            </a:r>
            <a:r>
              <a:rPr lang="en-US" err="1"/>
              <a:t>Dalam</a:t>
            </a:r>
            <a:r>
              <a:rPr lang="en-US"/>
              <a:t> </a:t>
            </a:r>
            <a:r>
              <a:rPr lang="en-US" err="1"/>
              <a:t>perilaku</a:t>
            </a:r>
            <a:r>
              <a:rPr lang="en-US"/>
              <a:t> </a:t>
            </a:r>
            <a:r>
              <a:rPr lang="en-US" err="1"/>
              <a:t>konsumen</a:t>
            </a:r>
            <a:r>
              <a:rPr lang="en-US"/>
              <a:t>,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BDA9B-9E44-3244-83D8-4352C21017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WHAT,  </a:t>
            </a:r>
            <a:r>
              <a:rPr lang="en-US" err="1"/>
              <a:t>Apa</a:t>
            </a:r>
            <a:r>
              <a:rPr lang="en-US"/>
              <a:t> yang </a:t>
            </a:r>
            <a:r>
              <a:rPr lang="en-US" err="1"/>
              <a:t>mereka</a:t>
            </a:r>
            <a:r>
              <a:rPr lang="en-US"/>
              <a:t> </a:t>
            </a:r>
            <a:r>
              <a:rPr lang="en-US" err="1"/>
              <a:t>beli</a:t>
            </a:r>
            <a:r>
              <a:rPr lang="en-US"/>
              <a:t> ?</a:t>
            </a:r>
          </a:p>
          <a:p>
            <a:r>
              <a:rPr lang="en-US" b="1"/>
              <a:t>HOW,  </a:t>
            </a:r>
            <a:r>
              <a:rPr lang="en-US" err="1"/>
              <a:t>Mengapa</a:t>
            </a:r>
            <a:r>
              <a:rPr lang="en-US"/>
              <a:t> </a:t>
            </a:r>
            <a:r>
              <a:rPr lang="en-US" err="1"/>
              <a:t>mereka</a:t>
            </a:r>
            <a:r>
              <a:rPr lang="en-US"/>
              <a:t> </a:t>
            </a:r>
            <a:r>
              <a:rPr lang="en-US" err="1"/>
              <a:t>membeli</a:t>
            </a:r>
            <a:r>
              <a:rPr lang="en-US"/>
              <a:t> ?              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3W + 1H</a:t>
            </a:r>
          </a:p>
          <a:p>
            <a:r>
              <a:rPr lang="en-US" b="1"/>
              <a:t>WHEN</a:t>
            </a:r>
            <a:r>
              <a:rPr lang="en-US"/>
              <a:t>,  Kapan </a:t>
            </a:r>
            <a:r>
              <a:rPr lang="en-US" err="1"/>
              <a:t>mereka</a:t>
            </a:r>
            <a:r>
              <a:rPr lang="en-US"/>
              <a:t> </a:t>
            </a:r>
            <a:r>
              <a:rPr lang="en-US" err="1"/>
              <a:t>membeli</a:t>
            </a:r>
            <a:r>
              <a:rPr lang="en-US"/>
              <a:t> ?</a:t>
            </a:r>
          </a:p>
          <a:p>
            <a:r>
              <a:rPr lang="en-US" b="1"/>
              <a:t>WHERE</a:t>
            </a:r>
            <a:r>
              <a:rPr lang="en-US"/>
              <a:t>, Dimana </a:t>
            </a:r>
            <a:r>
              <a:rPr lang="en-US" err="1"/>
              <a:t>mereka</a:t>
            </a:r>
            <a:r>
              <a:rPr lang="en-US"/>
              <a:t> </a:t>
            </a:r>
            <a:r>
              <a:rPr lang="en-US" err="1"/>
              <a:t>membeli</a:t>
            </a:r>
            <a:r>
              <a:rPr lang="en-US"/>
              <a:t> ? </a:t>
            </a:r>
          </a:p>
          <a:p>
            <a:endParaRPr lang="en-US"/>
          </a:p>
          <a:p>
            <a:r>
              <a:rPr lang="en-US" err="1"/>
              <a:t>Berapa</a:t>
            </a:r>
            <a:r>
              <a:rPr lang="en-US"/>
              <a:t> </a:t>
            </a:r>
            <a:r>
              <a:rPr lang="en-US" err="1"/>
              <a:t>sering</a:t>
            </a:r>
            <a:r>
              <a:rPr lang="en-US"/>
              <a:t> </a:t>
            </a:r>
            <a:r>
              <a:rPr lang="en-US" err="1"/>
              <a:t>mereke</a:t>
            </a:r>
            <a:r>
              <a:rPr lang="en-US"/>
              <a:t> </a:t>
            </a:r>
            <a:r>
              <a:rPr lang="en-US" i="1" err="1">
                <a:solidFill>
                  <a:srgbClr val="0070C0"/>
                </a:solidFill>
              </a:rPr>
              <a:t>membeli</a:t>
            </a:r>
            <a:r>
              <a:rPr lang="en-US"/>
              <a:t> ? </a:t>
            </a:r>
          </a:p>
          <a:p>
            <a:r>
              <a:rPr lang="en-US" err="1"/>
              <a:t>Berapa</a:t>
            </a:r>
            <a:r>
              <a:rPr lang="en-US"/>
              <a:t> </a:t>
            </a:r>
            <a:r>
              <a:rPr lang="en-US" err="1"/>
              <a:t>sering</a:t>
            </a:r>
            <a:r>
              <a:rPr lang="en-US"/>
              <a:t> </a:t>
            </a:r>
            <a:r>
              <a:rPr lang="en-US" err="1"/>
              <a:t>mereke</a:t>
            </a:r>
            <a:r>
              <a:rPr lang="en-US"/>
              <a:t> </a:t>
            </a:r>
            <a:r>
              <a:rPr lang="en-US" err="1">
                <a:solidFill>
                  <a:srgbClr val="0070C0"/>
                </a:solidFill>
              </a:rPr>
              <a:t>menggunakan</a:t>
            </a:r>
            <a:r>
              <a:rPr lang="en-US"/>
              <a:t> ?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516DEC34-FAE5-684B-A1E2-1A00C576F016}"/>
              </a:ext>
            </a:extLst>
          </p:cNvPr>
          <p:cNvSpPr/>
          <p:nvPr/>
        </p:nvSpPr>
        <p:spPr>
          <a:xfrm>
            <a:off x="5791200" y="2286000"/>
            <a:ext cx="457200" cy="1524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30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1DD91-B209-024A-85E7-C4F65FF71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E339C-6F5D-8B45-8C3B-69C34E4FE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62200"/>
            <a:ext cx="6934200" cy="3636510"/>
          </a:xfrm>
        </p:spPr>
        <p:txBody>
          <a:bodyPr>
            <a:normAutofit/>
          </a:bodyPr>
          <a:lstStyle/>
          <a:p>
            <a:pPr lvl="7">
              <a:buFont typeface="Wingdings" pitchFamily="2" charset="2"/>
              <a:buChar char="v"/>
            </a:pPr>
            <a:r>
              <a:rPr lang="en-US" sz="2400" i="1"/>
              <a:t>T e r I m a  K a s I h</a:t>
            </a:r>
          </a:p>
        </p:txBody>
      </p:sp>
    </p:spTree>
    <p:extLst>
      <p:ext uri="{BB962C8B-B14F-4D97-AF65-F5344CB8AC3E}">
        <p14:creationId xmlns:p14="http://schemas.microsoft.com/office/powerpoint/2010/main" val="3885308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A. </a:t>
            </a:r>
            <a:r>
              <a:rPr lang="en-US" err="1"/>
              <a:t>Latar</a:t>
            </a:r>
            <a:r>
              <a:rPr lang="en-US"/>
              <a:t> </a:t>
            </a:r>
            <a:r>
              <a:rPr lang="en-US" err="1"/>
              <a:t>belakang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09800"/>
            <a:ext cx="7315200" cy="3797491"/>
          </a:xfrm>
        </p:spPr>
        <p:txBody>
          <a:bodyPr/>
          <a:lstStyle/>
          <a:p>
            <a:r>
              <a:rPr lang="en-US" dirty="0"/>
              <a:t>Pada </a:t>
            </a:r>
            <a:r>
              <a:rPr lang="en-US" dirty="0" err="1"/>
              <a:t>tahun</a:t>
            </a:r>
            <a:r>
              <a:rPr lang="en-US" dirty="0"/>
              <a:t> 1960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dan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perilaku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manusia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sebagai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konsumen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mulai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diteliti</a:t>
            </a:r>
            <a:endParaRPr lang="en-US" dirty="0"/>
          </a:p>
          <a:p>
            <a:r>
              <a:rPr lang="en-US" i="1" dirty="0" err="1"/>
              <a:t>Perilaku</a:t>
            </a:r>
            <a:r>
              <a:rPr lang="en-US" i="1" dirty="0"/>
              <a:t> </a:t>
            </a:r>
            <a:r>
              <a:rPr lang="en-US" i="1" dirty="0" err="1"/>
              <a:t>membeli</a:t>
            </a:r>
            <a:r>
              <a:rPr lang="en-US" i="1" dirty="0"/>
              <a:t> dan proses </a:t>
            </a:r>
            <a:r>
              <a:rPr lang="en-US" i="1" dirty="0" err="1"/>
              <a:t>pengambilan</a:t>
            </a:r>
            <a:r>
              <a:rPr lang="en-US" i="1" dirty="0"/>
              <a:t> </a:t>
            </a:r>
            <a:r>
              <a:rPr lang="en-US" i="1" dirty="0" err="1"/>
              <a:t>keputusan</a:t>
            </a:r>
            <a:r>
              <a:rPr lang="en-US" i="1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dikaji</a:t>
            </a:r>
            <a:r>
              <a:rPr lang="en-US" dirty="0"/>
              <a:t> dan </a:t>
            </a:r>
            <a:r>
              <a:rPr lang="en-US" dirty="0" err="1"/>
              <a:t>dicari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i="1" dirty="0"/>
          </a:p>
          <a:p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i="1" dirty="0" err="1"/>
              <a:t>promosinya</a:t>
            </a:r>
            <a:r>
              <a:rPr lang="en-US" i="1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media masa,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Majalah</a:t>
            </a:r>
            <a:r>
              <a:rPr lang="en-US" dirty="0"/>
              <a:t>, Radio, TV, Film, </a:t>
            </a:r>
            <a:r>
              <a:rPr lang="en-US" dirty="0" err="1"/>
              <a:t>dll</a:t>
            </a:r>
            <a:endParaRPr lang="en-US" dirty="0"/>
          </a:p>
          <a:p>
            <a:endParaRPr lang="en-US" i="1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6EDCD-C538-E040-BA46-DD72C075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1" y="804520"/>
            <a:ext cx="7024234" cy="1049235"/>
          </a:xfrm>
        </p:spPr>
        <p:txBody>
          <a:bodyPr/>
          <a:lstStyle/>
          <a:p>
            <a:pPr algn="ctr"/>
            <a:r>
              <a:rPr lang="en-US"/>
              <a:t>B. </a:t>
            </a:r>
            <a:r>
              <a:rPr lang="en-US" err="1"/>
              <a:t>Pengertian</a:t>
            </a:r>
            <a:r>
              <a:rPr lang="en-US"/>
              <a:t> </a:t>
            </a:r>
            <a:r>
              <a:rPr lang="en-US" err="1"/>
              <a:t>psikologi</a:t>
            </a:r>
            <a:r>
              <a:rPr lang="en-US"/>
              <a:t> 	</a:t>
            </a:r>
            <a:r>
              <a:rPr lang="en-US" err="1"/>
              <a:t>konsumen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DEB4E-005D-C44A-8ED5-26283DFC6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1" y="2015733"/>
            <a:ext cx="7162799" cy="3450613"/>
          </a:xfrm>
        </p:spPr>
        <p:txBody>
          <a:bodyPr>
            <a:normAutofit/>
          </a:bodyPr>
          <a:lstStyle/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, yang </a:t>
            </a:r>
            <a:r>
              <a:rPr lang="en-US" dirty="0" err="1"/>
              <a:t>memiliki</a:t>
            </a:r>
            <a:r>
              <a:rPr lang="en-US" dirty="0"/>
              <a:t> arti :</a:t>
            </a:r>
          </a:p>
          <a:p>
            <a:pPr marL="0" indent="0">
              <a:buNone/>
            </a:pPr>
            <a:r>
              <a:rPr lang="en-US" dirty="0"/>
              <a:t>1. 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i="1" dirty="0" err="1"/>
              <a:t>tindakan</a:t>
            </a:r>
            <a:r>
              <a:rPr lang="en-US" i="1" dirty="0"/>
              <a:t> </a:t>
            </a:r>
            <a:r>
              <a:rPr lang="en-US" i="1" dirty="0" err="1"/>
              <a:t>individu</a:t>
            </a:r>
            <a:r>
              <a:rPr lang="en-US" i="1" dirty="0"/>
              <a:t> yang </a:t>
            </a:r>
            <a:r>
              <a:rPr lang="en-US" i="1" dirty="0" err="1"/>
              <a:t>secara</a:t>
            </a:r>
            <a:r>
              <a:rPr lang="en-US" i="1" dirty="0"/>
              <a:t> 	</a:t>
            </a:r>
            <a:r>
              <a:rPr lang="en-US" i="1" dirty="0" err="1"/>
              <a:t>langsung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dan </a:t>
            </a:r>
            <a:r>
              <a:rPr lang="en-US" dirty="0" err="1"/>
              <a:t>menggunakan</a:t>
            </a:r>
            <a:r>
              <a:rPr lang="en-US" dirty="0"/>
              <a:t> 	</a:t>
            </a:r>
            <a:r>
              <a:rPr lang="en-US" dirty="0" err="1"/>
              <a:t>produk</a:t>
            </a:r>
            <a:r>
              <a:rPr lang="en-US" dirty="0"/>
              <a:t> dan/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ekonomis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2. 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proses </a:t>
            </a:r>
            <a:r>
              <a:rPr lang="en-US" i="1" dirty="0" err="1"/>
              <a:t>pengambilan</a:t>
            </a:r>
            <a:r>
              <a:rPr lang="en-US" i="1" dirty="0"/>
              <a:t> </a:t>
            </a:r>
            <a:r>
              <a:rPr lang="en-US" i="1" dirty="0" err="1"/>
              <a:t>keputusan</a:t>
            </a:r>
            <a:r>
              <a:rPr lang="en-US" i="1" dirty="0"/>
              <a:t> </a:t>
            </a:r>
            <a:r>
              <a:rPr lang="en-US" dirty="0"/>
              <a:t>dan 	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	</a:t>
            </a:r>
            <a:r>
              <a:rPr lang="en-US" dirty="0" err="1"/>
              <a:t>mengevaluasi</a:t>
            </a:r>
            <a:r>
              <a:rPr lang="en-US" dirty="0"/>
              <a:t>, </a:t>
            </a:r>
            <a:r>
              <a:rPr lang="en-US" dirty="0" err="1"/>
              <a:t>memperoleh</a:t>
            </a:r>
            <a:r>
              <a:rPr lang="en-US" dirty="0"/>
              <a:t> dan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dan/</a:t>
            </a:r>
            <a:r>
              <a:rPr lang="en-US" dirty="0" err="1"/>
              <a:t>jasa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4010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3889B-DF1D-704B-B32B-5190D0192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A3975-B986-E645-B516-C5973D8CA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proses dan </a:t>
            </a:r>
            <a:r>
              <a:rPr lang="en-US" i="1" dirty="0" err="1"/>
              <a:t>hubungan</a:t>
            </a:r>
            <a:r>
              <a:rPr lang="en-US" i="1" dirty="0"/>
              <a:t> </a:t>
            </a:r>
            <a:r>
              <a:rPr lang="en-US" i="1" dirty="0" err="1"/>
              <a:t>sosial</a:t>
            </a:r>
            <a:r>
              <a:rPr lang="en-US" dirty="0"/>
              <a:t>, yang 	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kelompok</a:t>
            </a:r>
            <a:r>
              <a:rPr lang="en-US" dirty="0"/>
              <a:t> dan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	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penggunaaan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	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pengalamannya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1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850708"/>
            <a:ext cx="7176634" cy="1663891"/>
          </a:xfrm>
        </p:spPr>
        <p:txBody>
          <a:bodyPr>
            <a:normAutofit/>
          </a:bodyPr>
          <a:lstStyle/>
          <a:p>
            <a:pPr algn="just"/>
            <a:r>
              <a:rPr lang="en-US" sz="1800"/>
              <a:t>Jadi </a:t>
            </a:r>
            <a:r>
              <a:rPr lang="en-US" sz="1800" err="1"/>
              <a:t>Perilaku</a:t>
            </a:r>
            <a:r>
              <a:rPr lang="en-US" sz="1800"/>
              <a:t> </a:t>
            </a:r>
            <a:r>
              <a:rPr lang="en-US" sz="1800" err="1"/>
              <a:t>Konsumen</a:t>
            </a:r>
            <a:r>
              <a:rPr lang="en-US" sz="1800"/>
              <a:t> </a:t>
            </a:r>
            <a:r>
              <a:rPr lang="en-US" sz="1800" err="1"/>
              <a:t>adalah</a:t>
            </a:r>
            <a:r>
              <a:rPr lang="en-US" sz="1800"/>
              <a:t> </a:t>
            </a:r>
            <a:r>
              <a:rPr lang="en-US" sz="1800" err="1"/>
              <a:t>sebagai</a:t>
            </a:r>
            <a:r>
              <a:rPr lang="en-US" sz="1800"/>
              <a:t> </a:t>
            </a:r>
            <a:r>
              <a:rPr lang="en-US" sz="1800" err="1"/>
              <a:t>studi</a:t>
            </a:r>
            <a:r>
              <a:rPr lang="en-US" sz="1800"/>
              <a:t> </a:t>
            </a:r>
            <a:r>
              <a:rPr lang="en-US" sz="1800" err="1"/>
              <a:t>tentang</a:t>
            </a:r>
            <a:r>
              <a:rPr lang="en-US" sz="1800"/>
              <a:t> </a:t>
            </a:r>
            <a:r>
              <a:rPr lang="en-US" sz="1800" err="1"/>
              <a:t>pertukaran</a:t>
            </a:r>
            <a:r>
              <a:rPr lang="en-US" sz="1800"/>
              <a:t>, </a:t>
            </a:r>
            <a:r>
              <a:rPr lang="en-US" sz="1800" err="1"/>
              <a:t>pembelian</a:t>
            </a:r>
            <a:r>
              <a:rPr lang="en-US" sz="1800"/>
              <a:t> dan proses </a:t>
            </a:r>
            <a:r>
              <a:rPr lang="en-US" sz="1800" err="1"/>
              <a:t>pembentukan</a:t>
            </a:r>
            <a:r>
              <a:rPr lang="en-US" sz="1800"/>
              <a:t> yang </a:t>
            </a:r>
            <a:r>
              <a:rPr lang="en-US" sz="1800" err="1"/>
              <a:t>melibatkan</a:t>
            </a:r>
            <a:r>
              <a:rPr lang="en-US" sz="1800"/>
              <a:t> </a:t>
            </a:r>
            <a:r>
              <a:rPr lang="en-US" sz="1800" err="1"/>
              <a:t>perolehan</a:t>
            </a:r>
            <a:r>
              <a:rPr lang="en-US" sz="1800"/>
              <a:t> </a:t>
            </a:r>
            <a:r>
              <a:rPr lang="en-US" sz="1800" err="1"/>
              <a:t>dalam</a:t>
            </a:r>
            <a:r>
              <a:rPr lang="en-US" sz="1800"/>
              <a:t> </a:t>
            </a:r>
            <a:r>
              <a:rPr lang="en-US" sz="1800" err="1"/>
              <a:t>konsumsi</a:t>
            </a:r>
            <a:r>
              <a:rPr lang="en-US" sz="1800"/>
              <a:t> </a:t>
            </a:r>
            <a:r>
              <a:rPr lang="en-US" sz="1800" err="1"/>
              <a:t>barang</a:t>
            </a:r>
            <a:r>
              <a:rPr lang="en-US" sz="1800"/>
              <a:t>/</a:t>
            </a:r>
            <a:r>
              <a:rPr lang="en-US" sz="1800" err="1"/>
              <a:t>jasa</a:t>
            </a:r>
            <a:r>
              <a:rPr lang="en-US" sz="240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7772400" cy="3797491"/>
          </a:xfrm>
        </p:spPr>
        <p:txBody>
          <a:bodyPr>
            <a:normAutofit/>
          </a:bodyPr>
          <a:lstStyle/>
          <a:p>
            <a:endParaRPr lang="en-US" dirty="0"/>
          </a:p>
          <a:p>
            <a:pPr algn="just"/>
            <a:r>
              <a:rPr lang="en-US" b="1" dirty="0"/>
              <a:t>Arti </a:t>
            </a:r>
            <a:r>
              <a:rPr lang="en-US" b="1" dirty="0" err="1"/>
              <a:t>Pertukaran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ditransfer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(</a:t>
            </a:r>
            <a:r>
              <a:rPr lang="en-US" dirty="0" err="1"/>
              <a:t>penjual</a:t>
            </a:r>
            <a:r>
              <a:rPr lang="en-US" dirty="0"/>
              <a:t> dan </a:t>
            </a:r>
            <a:r>
              <a:rPr lang="en-US" dirty="0" err="1"/>
              <a:t>konsumen</a:t>
            </a:r>
            <a:r>
              <a:rPr lang="en-US" dirty="0"/>
              <a:t>),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,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: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perolehan</a:t>
            </a:r>
            <a:r>
              <a:rPr lang="en-US" dirty="0"/>
              <a:t> </a:t>
            </a:r>
            <a:r>
              <a:rPr lang="en-US" i="1" dirty="0"/>
              <a:t>(</a:t>
            </a:r>
            <a:r>
              <a:rPr lang="en-US" i="1" dirty="0" err="1"/>
              <a:t>Aqusisi</a:t>
            </a:r>
            <a:r>
              <a:rPr lang="en-US" i="1" dirty="0"/>
              <a:t> Phase),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 </a:t>
            </a:r>
            <a:r>
              <a:rPr lang="en-US" i="1" dirty="0"/>
              <a:t>(Consumption phase) </a:t>
            </a:r>
            <a:r>
              <a:rPr lang="en-US" dirty="0"/>
              <a:t>dan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disposisi</a:t>
            </a:r>
            <a:r>
              <a:rPr lang="en-US" dirty="0"/>
              <a:t> </a:t>
            </a:r>
            <a:r>
              <a:rPr lang="en-US" i="1" dirty="0"/>
              <a:t>(</a:t>
            </a:r>
            <a:r>
              <a:rPr lang="en-US" i="1" dirty="0" err="1"/>
              <a:t>Dispositiion</a:t>
            </a:r>
            <a:r>
              <a:rPr lang="en-US" i="1" dirty="0"/>
              <a:t> phase) </a:t>
            </a:r>
          </a:p>
          <a:p>
            <a:pPr algn="just"/>
            <a:r>
              <a:rPr lang="en-US" b="1" dirty="0"/>
              <a:t>Arti </a:t>
            </a:r>
            <a:r>
              <a:rPr lang="en-US" b="1" dirty="0" err="1"/>
              <a:t>Pembelian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oleh </a:t>
            </a:r>
            <a:r>
              <a:rPr lang="en-US" dirty="0" err="1"/>
              <a:t>sekelompok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/</a:t>
            </a:r>
            <a:r>
              <a:rPr lang="en-US" dirty="0" err="1"/>
              <a:t>kelompok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804520"/>
            <a:ext cx="6477000" cy="1049235"/>
          </a:xfrm>
        </p:spPr>
        <p:txBody>
          <a:bodyPr>
            <a:normAutofit/>
          </a:bodyPr>
          <a:lstStyle/>
          <a:p>
            <a:pPr algn="ctr"/>
            <a:r>
              <a:rPr lang="en-US"/>
              <a:t>c. Sejarah </a:t>
            </a:r>
            <a:r>
              <a:rPr lang="en-US" err="1"/>
              <a:t>perkembangan</a:t>
            </a:r>
            <a:r>
              <a:rPr lang="en-US"/>
              <a:t> </a:t>
            </a:r>
            <a:r>
              <a:rPr lang="en-US" err="1"/>
              <a:t>psikologi</a:t>
            </a:r>
            <a:r>
              <a:rPr lang="en-US"/>
              <a:t> </a:t>
            </a:r>
            <a:r>
              <a:rPr lang="en-US" err="1"/>
              <a:t>konsumen</a:t>
            </a:r>
            <a:r>
              <a:rPr lang="en-US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772400" cy="4068763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n-US" dirty="0"/>
              <a:t>Pada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dan </a:t>
            </a:r>
            <a:r>
              <a:rPr lang="en-US" dirty="0" err="1"/>
              <a:t>dagang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yang </a:t>
            </a:r>
            <a:r>
              <a:rPr lang="en-US" dirty="0" err="1"/>
              <a:t>diosebut</a:t>
            </a:r>
            <a:r>
              <a:rPr lang="en-US" dirty="0"/>
              <a:t> “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Terapan</a:t>
            </a:r>
            <a:r>
              <a:rPr lang="en-US" dirty="0"/>
              <a:t>” </a:t>
            </a:r>
            <a:r>
              <a:rPr lang="en-US" dirty="0" err="1"/>
              <a:t>dipelopori</a:t>
            </a:r>
            <a:r>
              <a:rPr lang="en-US" dirty="0"/>
              <a:t> oleh Hugo </a:t>
            </a:r>
            <a:r>
              <a:rPr lang="en-US" dirty="0" err="1"/>
              <a:t>Muensterberg</a:t>
            </a:r>
            <a:r>
              <a:rPr lang="en-US" dirty="0"/>
              <a:t> (1863 -1916)</a:t>
            </a:r>
          </a:p>
          <a:p>
            <a:pPr marL="457200" indent="-457200" algn="just">
              <a:buAutoNum type="arabicPeriod"/>
            </a:pPr>
            <a:r>
              <a:rPr lang="en-US" dirty="0" err="1"/>
              <a:t>Tahun</a:t>
            </a:r>
            <a:r>
              <a:rPr lang="en-US" dirty="0"/>
              <a:t> 1902  WD Scott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periklanan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bukunya</a:t>
            </a:r>
            <a:r>
              <a:rPr lang="en-US" dirty="0"/>
              <a:t> yang </a:t>
            </a:r>
            <a:r>
              <a:rPr lang="en-US" dirty="0" err="1"/>
              <a:t>berjusul</a:t>
            </a:r>
            <a:r>
              <a:rPr lang="en-US" dirty="0"/>
              <a:t> “The Theory of Advertising” (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terapan</a:t>
            </a:r>
            <a:r>
              <a:rPr lang="en-US" dirty="0"/>
              <a:t>)</a:t>
            </a:r>
          </a:p>
          <a:p>
            <a:pPr marL="457200" indent="-457200" algn="just">
              <a:buAutoNum type="arabicPeriod"/>
            </a:pPr>
            <a:r>
              <a:rPr lang="en-US" dirty="0"/>
              <a:t>Tahun1913 Hugo </a:t>
            </a:r>
            <a:r>
              <a:rPr lang="en-US" dirty="0" err="1"/>
              <a:t>Muensterberg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“The Psychology of Industrial efficiency” (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		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76153-126E-1542-A877-AA97F1E15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DDB2D-F2B9-9A49-96D6-80CD3FD5A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>
              <a:buAutoNum type="arabicPeriod" startAt="4"/>
            </a:pPr>
            <a:r>
              <a:rPr lang="en-US" dirty="0" err="1"/>
              <a:t>Tahun</a:t>
            </a:r>
            <a:r>
              <a:rPr lang="en-US" dirty="0"/>
              <a:t> 1920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	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dan </a:t>
            </a:r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 </a:t>
            </a:r>
          </a:p>
          <a:p>
            <a:pPr marL="457200" indent="-457200" algn="just">
              <a:buAutoNum type="arabicPeriod" startAt="4"/>
            </a:pPr>
            <a:r>
              <a:rPr lang="en-US" dirty="0" err="1"/>
              <a:t>Tahun</a:t>
            </a:r>
            <a:r>
              <a:rPr lang="en-US" dirty="0"/>
              <a:t> 1960,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diteiti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dan proses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</a:p>
          <a:p>
            <a:pPr marL="457200" indent="-457200" algn="just">
              <a:buAutoNum type="arabicPeriod" startAt="4"/>
            </a:pPr>
            <a:r>
              <a:rPr lang="en-US" dirty="0"/>
              <a:t>Awal </a:t>
            </a:r>
            <a:r>
              <a:rPr lang="en-US" dirty="0" err="1"/>
              <a:t>abad</a:t>
            </a:r>
            <a:r>
              <a:rPr lang="en-US" dirty="0"/>
              <a:t> 20,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laboratorium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individual pada </a:t>
            </a:r>
            <a:r>
              <a:rPr lang="en-US" dirty="0" err="1"/>
              <a:t>iklan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299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1961E-D547-254D-A39D-6BFF9D050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39397-ECCE-D443-BCDC-0C90462F5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2015733"/>
            <a:ext cx="7100434" cy="3450613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en-US" sz="2400" dirty="0" err="1"/>
              <a:t>Sekarang</a:t>
            </a:r>
            <a:r>
              <a:rPr lang="en-US" sz="2400" dirty="0"/>
              <a:t> </a:t>
            </a:r>
            <a:r>
              <a:rPr lang="en-US" sz="2400" dirty="0" err="1"/>
              <a:t>psikologi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yang </a:t>
            </a:r>
            <a:r>
              <a:rPr lang="en-US" sz="2400" dirty="0" err="1"/>
              <a:t>terpisah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psikologi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&amp; </a:t>
            </a:r>
            <a:r>
              <a:rPr lang="en-US" sz="2400" dirty="0" err="1"/>
              <a:t>organisasi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berdiri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teori-teorinya</a:t>
            </a:r>
            <a:r>
              <a:rPr lang="en-US" sz="2400" dirty="0"/>
              <a:t>.</a:t>
            </a:r>
          </a:p>
          <a:p>
            <a:pPr marL="457200" lvl="1" indent="0" algn="just">
              <a:buNone/>
            </a:pPr>
            <a:endParaRPr lang="en-US" sz="2400" dirty="0"/>
          </a:p>
          <a:p>
            <a:pPr lvl="1" algn="just"/>
            <a:r>
              <a:rPr lang="en-US" sz="2400" dirty="0" err="1"/>
              <a:t>Psikologi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tingkah</a:t>
            </a:r>
            <a:r>
              <a:rPr lang="en-US" sz="2400" dirty="0"/>
              <a:t> </a:t>
            </a:r>
            <a:r>
              <a:rPr lang="en-US" sz="2400" dirty="0" err="1"/>
              <a:t>laku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produsen</a:t>
            </a:r>
            <a:r>
              <a:rPr lang="en-US" sz="2400" dirty="0"/>
              <a:t> dan </a:t>
            </a:r>
            <a:r>
              <a:rPr lang="en-US" sz="2400" dirty="0" err="1"/>
              <a:t>Psikologi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</a:t>
            </a:r>
            <a:r>
              <a:rPr lang="en-US" sz="2400" dirty="0" err="1"/>
              <a:t>membahas</a:t>
            </a:r>
            <a:r>
              <a:rPr lang="en-US" sz="2400" dirty="0"/>
              <a:t> </a:t>
            </a:r>
            <a:r>
              <a:rPr lang="en-US" sz="2400" dirty="0" err="1"/>
              <a:t>tingkah</a:t>
            </a:r>
            <a:r>
              <a:rPr lang="en-US" sz="2400" dirty="0"/>
              <a:t> </a:t>
            </a:r>
            <a:r>
              <a:rPr lang="en-US" sz="2400" dirty="0" err="1"/>
              <a:t>laku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266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5ECE7-6188-E44E-AAD0-A993A2C2E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D. </a:t>
            </a:r>
            <a:r>
              <a:rPr lang="en-US" dirty="0" err="1"/>
              <a:t>Cakupan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1EEC5-F45D-5046-B416-629629ACF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berpusat</a:t>
            </a:r>
            <a:r>
              <a:rPr lang="en-US" dirty="0"/>
              <a:t> pada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,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b="1" i="1" dirty="0" err="1"/>
              <a:t>waktu</a:t>
            </a:r>
            <a:r>
              <a:rPr lang="en-US" b="1" i="1" dirty="0"/>
              <a:t>, uang dan </a:t>
            </a:r>
            <a:r>
              <a:rPr lang="en-US" b="1" i="1" dirty="0" err="1"/>
              <a:t>usaha</a:t>
            </a:r>
            <a:r>
              <a:rPr lang="en-US" b="1" dirty="0"/>
              <a:t>,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barang-barang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konsumsi</a:t>
            </a:r>
            <a:r>
              <a:rPr lang="en-US" dirty="0"/>
              <a:t>   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,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i="1" dirty="0" err="1">
                <a:sym typeface="Wingdings" pitchFamily="2" charset="2"/>
              </a:rPr>
              <a:t>perolehan</a:t>
            </a:r>
            <a:r>
              <a:rPr lang="en-US" b="1" i="1" dirty="0">
                <a:sym typeface="Wingdings" pitchFamily="2" charset="2"/>
              </a:rPr>
              <a:t>, </a:t>
            </a:r>
            <a:r>
              <a:rPr lang="en-US" b="1" i="1" dirty="0" err="1">
                <a:sym typeface="Wingdings" pitchFamily="2" charset="2"/>
              </a:rPr>
              <a:t>penggunaan</a:t>
            </a:r>
            <a:r>
              <a:rPr lang="en-US" b="1" i="1" dirty="0">
                <a:sym typeface="Wingdings" pitchFamily="2" charset="2"/>
              </a:rPr>
              <a:t> dan </a:t>
            </a:r>
            <a:r>
              <a:rPr lang="en-US" b="1" i="1" dirty="0" err="1">
                <a:sym typeface="Wingdings" pitchFamily="2" charset="2"/>
              </a:rPr>
              <a:t>disposisi</a:t>
            </a:r>
            <a:r>
              <a:rPr lang="en-US" b="1" i="1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produk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dirty="0" err="1">
                <a:sym typeface="Wingdings" pitchFamily="2" charset="2"/>
              </a:rPr>
              <a:t>jasa</a:t>
            </a:r>
            <a:r>
              <a:rPr lang="en-US" dirty="0">
                <a:sym typeface="Wingdings" pitchFamily="2" charset="2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46283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{13757B00-0B69-8940-B300-04CC455B9DBC}tf10001119</Template>
  <TotalTime>154</TotalTime>
  <Words>548</Words>
  <Application>Microsoft Macintosh PowerPoint</Application>
  <PresentationFormat>On-screen Show (4:3)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Wingdings</vt:lpstr>
      <vt:lpstr>Gallery</vt:lpstr>
      <vt:lpstr>PSIKOLOGI KONSUMEN (materi-1)</vt:lpstr>
      <vt:lpstr>A. Latar belakang</vt:lpstr>
      <vt:lpstr>B. Pengertian psikologi  konsumen</vt:lpstr>
      <vt:lpstr>PowerPoint Presentation</vt:lpstr>
      <vt:lpstr>Jadi Perilaku Konsumen adalah sebagai studi tentang pertukaran, pembelian dan proses pembentukan yang melibatkan perolehan dalam konsumsi barang/jasa </vt:lpstr>
      <vt:lpstr>c. Sejarah perkembangan psikologi konsumen </vt:lpstr>
      <vt:lpstr>PowerPoint Presentation</vt:lpstr>
      <vt:lpstr>PowerPoint Presentation</vt:lpstr>
      <vt:lpstr>D. Cakupan psikologi konsumen </vt:lpstr>
      <vt:lpstr>Hal-hal yang perlu diperhatikan Dalam perilaku konsumen, </vt:lpstr>
      <vt:lpstr>PowerPoint Presentation</vt:lpstr>
    </vt:vector>
  </TitlesOfParts>
  <Company>Privat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KONSUMEN</dc:title>
  <dc:creator>User Name</dc:creator>
  <cp:lastModifiedBy>Microsoft Office User</cp:lastModifiedBy>
  <cp:revision>12</cp:revision>
  <dcterms:created xsi:type="dcterms:W3CDTF">2017-07-06T11:08:18Z</dcterms:created>
  <dcterms:modified xsi:type="dcterms:W3CDTF">2024-10-01T16:02:58Z</dcterms:modified>
</cp:coreProperties>
</file>